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2"/>
  </p:notesMasterIdLst>
  <p:sldIdLst>
    <p:sldId id="259" r:id="rId2"/>
    <p:sldId id="265" r:id="rId3"/>
    <p:sldId id="279" r:id="rId4"/>
    <p:sldId id="280" r:id="rId5"/>
    <p:sldId id="282" r:id="rId6"/>
    <p:sldId id="261" r:id="rId7"/>
    <p:sldId id="281" r:id="rId8"/>
    <p:sldId id="278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4" r:id="rId20"/>
    <p:sldId id="276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A176F36-1CFA-4E70-82CF-FD270F079FD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483E568-A4F0-4FA8-BA6C-9B80AC14D2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6CBBAA-2306-4852-8774-B64A303C3507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6BB708-F54A-45FA-894E-82493A211713}" type="slidenum">
              <a:rPr lang="ru-RU" smtClean="0">
                <a:latin typeface="Arial" pitchFamily="34" charset="0"/>
              </a:rPr>
              <a:pPr/>
              <a:t>15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4CFF7-806F-4BE4-9576-B7D7465B7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2C109-B098-4966-B99B-8D7AC8DE0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A43EE-37E7-440C-A98E-238CFC898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9495-8221-427C-9FB8-40BA4E9D0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D64E3-A772-414E-9DF8-CAE08DF80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6E92D-4227-47D6-9C32-990A6AAD0F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F54CE-E736-41A4-9450-D9D035477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B3251-D87D-4C1A-9BF3-5DCD40579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2A46E-BAEF-4D92-90B2-2C01645DD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8F5A9-7B56-459C-8DC6-1BA172CEB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005B1-C996-40EC-9D0B-6793551AD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D16474E4-440E-43F4-BC95-C0F9A4AEF1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00141E"/>
                </a:solidFill>
                <a:latin typeface="Times New Roman" pitchFamily="18" charset="0"/>
              </a:rPr>
              <a:t>Молитва как жанр поэзии</a:t>
            </a:r>
            <a:br>
              <a:rPr lang="ru-RU" sz="3600" dirty="0" smtClean="0">
                <a:solidFill>
                  <a:srgbClr val="00141E"/>
                </a:solidFill>
                <a:latin typeface="Times New Roman" pitchFamily="18" charset="0"/>
              </a:rPr>
            </a:br>
            <a:r>
              <a:rPr lang="ru-RU" sz="3600" dirty="0" smtClean="0">
                <a:solidFill>
                  <a:srgbClr val="00141E"/>
                </a:solidFill>
                <a:latin typeface="Times New Roman" pitchFamily="18" charset="0"/>
              </a:rPr>
              <a:t>Михаила Юрьевича Лермонтова.</a:t>
            </a:r>
          </a:p>
        </p:txBody>
      </p:sp>
      <p:sp>
        <p:nvSpPr>
          <p:cNvPr id="1198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sz="3600" smtClean="0">
              <a:solidFill>
                <a:srgbClr val="00141E"/>
              </a:solidFill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smtClean="0">
                <a:solidFill>
                  <a:srgbClr val="00141E"/>
                </a:solidFill>
                <a:latin typeface="Times New Roman" pitchFamily="18" charset="0"/>
              </a:rPr>
              <a:t>Молитва как духовное делание, как беседа с Богом для верующего человека.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00141E"/>
                </a:solidFill>
              </a:rPr>
              <a:t>Цели урока.</a:t>
            </a:r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700213"/>
            <a:ext cx="8540750" cy="4422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141E"/>
                </a:solidFill>
              </a:rPr>
              <a:t>Литература.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1.Отработка навыка анализа лирического произведения.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2.Повторение понятий теории литературы: роды литературы, жанры лирики, художественные средства лирических произведений (эпитет, метафора, олицетворение, антитеза, сравнение, оксюморон).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3.Знакомство с жанром молитвы в творчестве М.Ю. Лермонтова, ее художественными особенностями.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00141E"/>
                </a:solidFill>
              </a:rPr>
              <a:t>Основы православной культуры</a:t>
            </a:r>
            <a:r>
              <a:rPr lang="ru-RU" sz="2000" smtClean="0">
                <a:solidFill>
                  <a:srgbClr val="00141E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1.Уяснение смысла и цели как духовного делания по очищению души, установлению Богообщения.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>
                <a:solidFill>
                  <a:srgbClr val="00141E"/>
                </a:solidFill>
              </a:rPr>
              <a:t>2.Знакомство с православными молитвами.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625" y="500063"/>
            <a:ext cx="8540750" cy="5599112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141E"/>
                </a:solidFill>
              </a:rPr>
              <a:t>Целью нашего урока является обсуждение  художественных особенностей молитвы как жанра поэзии М. Ю. Лермонтова, а также уяснение  православного  понимания молитвы.</a:t>
            </a:r>
          </a:p>
          <a:p>
            <a:pPr eaLnBrk="1" hangingPunct="1">
              <a:defRPr/>
            </a:pPr>
            <a:endParaRPr lang="ru-RU" b="1" dirty="0" smtClean="0">
              <a:solidFill>
                <a:srgbClr val="00141E"/>
              </a:solidFill>
            </a:endParaRP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Что же такое молитва в вашем понимании?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625" y="1285875"/>
            <a:ext cx="8540750" cy="48133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141E"/>
                </a:solidFill>
              </a:rPr>
              <a:t>Молитва – это наша беседа с Богом. У нас все от Бога. Поэтому в радости, и в печали, и в нужде мы  должны обращаться к Богу с молитвой.  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   Что кровь для тела, то молитва для души. Молитву называют «крыльями 	души», так как искренняя молитва возносит сердце человека выше небес.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84296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Молитва – это </a:t>
            </a:r>
            <a:r>
              <a:rPr lang="ru-RU" b="1" i="1" dirty="0" smtClean="0">
                <a:solidFill>
                  <a:srgbClr val="00141E"/>
                </a:solidFill>
              </a:rPr>
              <a:t>духовное делание.</a:t>
            </a:r>
            <a:endParaRPr lang="ru-RU" dirty="0" smtClean="0">
              <a:solidFill>
                <a:srgbClr val="00141E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00100" y="1500188"/>
            <a:ext cx="7842275" cy="4598987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141E"/>
                </a:solidFill>
              </a:rPr>
              <a:t>     </a:t>
            </a:r>
            <a:r>
              <a:rPr lang="ru-RU" dirty="0" smtClean="0">
                <a:solidFill>
                  <a:srgbClr val="00141E"/>
                </a:solidFill>
              </a:rPr>
              <a:t>Христианин, молясь, должен все свои душевные силы собрать воедино, глубоко сосредоточившись в себе и вдумываясь в слова молитвы. Нужно принуждать себя молиться, ободряя свой унылый и ленивый дух тем, что молитва тем ценнее в очах Божиих, чем труднее она дается. Во время молитвы нужно иметь, прежде всего, смирение и сердечное сокрушение о своих грехах.</a:t>
            </a:r>
          </a:p>
          <a:p>
            <a:pPr eaLnBrk="1" hangingPunct="1">
              <a:defRPr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7"/>
          <p:cNvSpPr txBox="1">
            <a:spLocks noChangeArrowheads="1"/>
          </p:cNvSpPr>
          <p:nvPr/>
        </p:nvSpPr>
        <p:spPr bwMode="auto">
          <a:xfrm>
            <a:off x="395288" y="1125538"/>
            <a:ext cx="3743325" cy="517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rgbClr val="C00000"/>
                </a:solidFill>
                <a:latin typeface="Monotype Corsiva" pitchFamily="66" charset="0"/>
              </a:rPr>
              <a:t>Молитвы</a:t>
            </a:r>
            <a:r>
              <a:rPr lang="ru-RU" sz="280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800">
                <a:solidFill>
                  <a:srgbClr val="00141E"/>
                </a:solidFill>
                <a:latin typeface="Times New Roman" pitchFamily="18" charset="0"/>
              </a:rPr>
              <a:t>- </a:t>
            </a:r>
            <a:r>
              <a:rPr lang="ru-RU" sz="2800" b="1">
                <a:solidFill>
                  <a:srgbClr val="00141E"/>
                </a:solidFill>
                <a:latin typeface="Times New Roman" pitchFamily="18" charset="0"/>
              </a:rPr>
              <a:t>крепость телу, благоденствие дому, благоустройство городу, могущество царству… Во всей жизни человека нет иного достояния драгоценнее молитвы.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141E"/>
                </a:solidFill>
                <a:latin typeface="Times New Roman" pitchFamily="18" charset="0"/>
              </a:rPr>
              <a:t>          </a:t>
            </a:r>
            <a:r>
              <a:rPr lang="ru-RU" b="1">
                <a:solidFill>
                  <a:srgbClr val="00141E"/>
                </a:solidFill>
              </a:rPr>
              <a:t>Святой Ефрем Сирин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4140200" y="692150"/>
          <a:ext cx="4787900" cy="4443413"/>
        </p:xfrm>
        <a:graphic>
          <a:graphicData uri="http://schemas.openxmlformats.org/presentationml/2006/ole">
            <p:oleObj spid="_x0000_s1026" name="Фотография Photo Editor" r:id="rId3" imgW="14333333" imgH="13304762" progId="">
              <p:embed/>
            </p:oleObj>
          </a:graphicData>
        </a:graphic>
      </p:graphicFrame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4356100" y="5157788"/>
            <a:ext cx="446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9" name="Text Box 10"/>
          <p:cNvSpPr txBox="1">
            <a:spLocks noChangeArrowheads="1"/>
          </p:cNvSpPr>
          <p:nvPr/>
        </p:nvSpPr>
        <p:spPr bwMode="auto">
          <a:xfrm>
            <a:off x="4067175" y="5157788"/>
            <a:ext cx="4752975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141E"/>
                </a:solidFill>
              </a:rPr>
              <a:t>Храм Святого Архистратига Божия Михаила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141E"/>
                </a:solidFill>
              </a:rPr>
              <a:t> села Большая Глушица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4" y="500063"/>
            <a:ext cx="8429653" cy="600075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Какие бывают молитвы?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Чем они различаются?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К кому обычно обращены молитвы?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Сейчас мы послушаем молитву </a:t>
            </a:r>
            <a:r>
              <a:rPr lang="ru-RU" dirty="0" smtClean="0">
                <a:solidFill>
                  <a:srgbClr val="C00000"/>
                </a:solidFill>
              </a:rPr>
              <a:t>« Отче наш» </a:t>
            </a:r>
            <a:r>
              <a:rPr lang="ru-RU" dirty="0" smtClean="0">
                <a:solidFill>
                  <a:srgbClr val="00141E"/>
                </a:solidFill>
              </a:rPr>
              <a:t>(музыка  </a:t>
            </a:r>
            <a:r>
              <a:rPr lang="ru-RU" dirty="0" err="1" smtClean="0">
                <a:solidFill>
                  <a:srgbClr val="00141E"/>
                </a:solidFill>
              </a:rPr>
              <a:t>П.Чеснокова</a:t>
            </a:r>
            <a:r>
              <a:rPr lang="ru-RU" dirty="0" smtClean="0">
                <a:solidFill>
                  <a:srgbClr val="00141E"/>
                </a:solidFill>
              </a:rPr>
              <a:t>) в исполнении мужского хора Самарской Православной Духовной Семинарии и подумаем, в чем ее смысл? 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1287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Михаил Юрьевич Лермонтов</a:t>
            </a:r>
            <a:br>
              <a:rPr lang="ru-RU" dirty="0" smtClean="0">
                <a:solidFill>
                  <a:srgbClr val="00141E"/>
                </a:solidFill>
              </a:rPr>
            </a:br>
            <a:r>
              <a:rPr lang="ru-RU" dirty="0" smtClean="0">
                <a:solidFill>
                  <a:srgbClr val="00141E"/>
                </a:solidFill>
              </a:rPr>
              <a:t>1814 - 1841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929188"/>
            <a:ext cx="4194175" cy="11699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00141E"/>
                </a:solidFill>
                <a:latin typeface="Ampir Deco" pitchFamily="2" charset="0"/>
              </a:rPr>
              <a:t>   Заболотский П.Е. Портрет поэта М. Ю. Лермонтова. 1837. Из коллекции Третьяковской галереи.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9220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t="6078" r="7535" b="9537"/>
          <a:stretch>
            <a:fillRect/>
          </a:stretch>
        </p:blipFill>
        <p:spPr>
          <a:xfrm>
            <a:off x="857250" y="1500188"/>
            <a:ext cx="3786188" cy="4857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00141E"/>
                </a:solidFill>
              </a:rPr>
              <a:t>Стихотворение М.Ю.Лермонтова «Молитва» 1837г</a:t>
            </a:r>
            <a:endParaRPr lang="ru-RU" sz="3600" dirty="0" smtClean="0">
              <a:solidFill>
                <a:srgbClr val="00141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676400"/>
            <a:ext cx="4281487" cy="44227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141E"/>
                </a:solidFill>
              </a:rPr>
              <a:t>   Посвящено, по-видимому, Варваре Алексеевне Лопухиной, давней знакомой М.Ю.Лермонтова, женщине духовно близкой поэту, которую, по мнению исследователей, он искренне любил. </a:t>
            </a:r>
          </a:p>
        </p:txBody>
      </p:sp>
      <p:pic>
        <p:nvPicPr>
          <p:cNvPr id="10244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03788" y="1676400"/>
            <a:ext cx="3683000" cy="4038600"/>
          </a:xfrm>
          <a:noFill/>
        </p:spPr>
      </p:pic>
      <p:sp>
        <p:nvSpPr>
          <p:cNvPr id="10245" name="Прямоугольник 6"/>
          <p:cNvSpPr>
            <a:spLocks noChangeArrowheads="1"/>
          </p:cNvSpPr>
          <p:nvPr/>
        </p:nvSpPr>
        <p:spPr bwMode="auto">
          <a:xfrm>
            <a:off x="4786313" y="5643563"/>
            <a:ext cx="39290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141E"/>
                </a:solidFill>
                <a:latin typeface="Monotype Corsiva" pitchFamily="66" charset="0"/>
              </a:rPr>
              <a:t>Варвара Александровна Лопухина</a:t>
            </a:r>
          </a:p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00141E"/>
                </a:solidFill>
                <a:latin typeface="Times New Roman" pitchFamily="18" charset="0"/>
              </a:rPr>
              <a:t>Акварель М.Ю.Лермонтова.</a:t>
            </a:r>
          </a:p>
          <a:p>
            <a:pPr algn="ctr">
              <a:spcBef>
                <a:spcPct val="50000"/>
              </a:spcBef>
            </a:pPr>
            <a:r>
              <a:rPr lang="ru-RU" sz="1600">
                <a:solidFill>
                  <a:srgbClr val="00141E"/>
                </a:solidFill>
                <a:latin typeface="Times New Roman" pitchFamily="18" charset="0"/>
              </a:rPr>
              <a:t>1835-1838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34" y="571500"/>
            <a:ext cx="8342341" cy="552767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Каким чувством проникнуто стихотворение?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К кому оно обращено?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Как  называет лирический герой Матерь Божию? </a:t>
            </a:r>
          </a:p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Какой художественный прием употреблен поэтом и почему?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Антитеза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(от греческого: противопоставление) –одна из стилистических фигур: оборот поэтической речи, в котором для усиления выразительности резко противопоставлены прямо противоположные понятия, мысли, черты характера действующих лиц.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01625" y="785813"/>
            <a:ext cx="8485217" cy="5313362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Что же такое, на ваш взгляд, «мир упования», который нужен сердцу    лирической героини?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Верит ли лирический герой стихотворения в вечную жизнь?                        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 Как вы это поняли?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Давайте послушаем Молитву </a:t>
            </a:r>
            <a:r>
              <a:rPr lang="ru-RU" dirty="0" smtClean="0">
                <a:solidFill>
                  <a:srgbClr val="C00000"/>
                </a:solidFill>
              </a:rPr>
              <a:t>«Царице моя Преблагая»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Анализ стихотворения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Как вы думаете, чем отличается молитва лирического героя   от   молитвы, услышанной нами?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Почему лирический герой не просит о собственной защите? 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Как говорит он о своей душе?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Как эпитеты раскрывают образ лирического героя?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500188"/>
            <a:ext cx="8540750" cy="44227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«Не за свою молю душу </a:t>
            </a:r>
            <a:r>
              <a:rPr lang="ru-RU" u="sng" dirty="0" smtClean="0">
                <a:solidFill>
                  <a:srgbClr val="00141E"/>
                </a:solidFill>
              </a:rPr>
              <a:t>пустынную,</a:t>
            </a:r>
            <a:r>
              <a:rPr lang="ru-RU" dirty="0" smtClean="0">
                <a:solidFill>
                  <a:srgbClr val="00141E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141E"/>
                </a:solidFill>
              </a:rPr>
              <a:t>    За душу странника в свете </a:t>
            </a:r>
            <a:r>
              <a:rPr lang="ru-RU" u="sng" dirty="0" smtClean="0">
                <a:solidFill>
                  <a:srgbClr val="00141E"/>
                </a:solidFill>
              </a:rPr>
              <a:t>безродного</a:t>
            </a:r>
            <a:r>
              <a:rPr lang="ru-RU" dirty="0" smtClean="0">
                <a:solidFill>
                  <a:srgbClr val="00141E"/>
                </a:solidFill>
              </a:rPr>
              <a:t>».)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00141E"/>
              </a:solidFill>
            </a:endParaRPr>
          </a:p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Эпитеты помогают понять душевное состояние лирического героя,  его вселенское одиночество. Душа без Бога  теряет родство  со  всем  живым.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00141E"/>
                </a:solidFill>
              </a:rPr>
              <a:t>Стихотворения М.Ю. Лермонтова «Молитва» 1839г.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1500188"/>
            <a:ext cx="8485217" cy="4598987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3600" dirty="0" smtClean="0">
                <a:solidFill>
                  <a:srgbClr val="00141E"/>
                </a:solidFill>
              </a:rPr>
              <a:t>Как изменилось настроение лирического героя второго стихотворения? </a:t>
            </a:r>
          </a:p>
          <a:p>
            <a:pPr algn="just" eaLnBrk="1" hangingPunct="1">
              <a:defRPr/>
            </a:pPr>
            <a:r>
              <a:rPr lang="ru-RU" sz="3600" dirty="0" smtClean="0">
                <a:solidFill>
                  <a:srgbClr val="00141E"/>
                </a:solidFill>
              </a:rPr>
              <a:t>Какие художественные приемы помогают создать светлое настроение, которым проникнуто стихотворение?</a:t>
            </a:r>
          </a:p>
          <a:p>
            <a:pPr algn="just" eaLnBrk="1" hangingPunct="1">
              <a:defRPr/>
            </a:pPr>
            <a:r>
              <a:rPr lang="ru-RU" sz="3600" dirty="0" smtClean="0">
                <a:solidFill>
                  <a:srgbClr val="00141E"/>
                </a:solidFill>
              </a:rPr>
              <a:t>Как вы понимаете слово прелесть?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Прелесть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428750"/>
            <a:ext cx="9001125" cy="46704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00141E"/>
                </a:solidFill>
              </a:rPr>
              <a:t>Для светского человека « прелесть – это очарование, обаяние,  привлекательность; приятные, пленяющие явления», так объясняется  это слово в «Словаре русского языке» С.И.  Ожегова.</a:t>
            </a:r>
          </a:p>
          <a:p>
            <a:pPr eaLnBrk="1" hangingPunct="1">
              <a:defRPr/>
            </a:pPr>
            <a:r>
              <a:rPr lang="ru-RU" sz="2800" dirty="0" smtClean="0">
                <a:solidFill>
                  <a:srgbClr val="00141E"/>
                </a:solidFill>
              </a:rPr>
              <a:t>   Для православного же христианина прелесть- это обольщение, хитрость, обман, ложь; состояние ложного духовного самосознания.  Поэтому к слову прелесть никак не может быть применим эпитет «святая». Это взаимопротиворечащие понятия, так называемый оксюморон.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75" y="1500188"/>
            <a:ext cx="4352925" cy="4598987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141E"/>
                </a:solidFill>
              </a:rPr>
              <a:t>Лирический герой этого стихотворения  не кажется одиноким    странником. Он обрел веру, и душа его не «пустынна», она заполнена   Благодатью Божией при обращении к молитве.</a:t>
            </a:r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4875" y="214313"/>
            <a:ext cx="4071938" cy="5099050"/>
          </a:xfrm>
          <a:noFill/>
        </p:spPr>
      </p:pic>
      <p:sp>
        <p:nvSpPr>
          <p:cNvPr id="19461" name="Прямоугольник 7"/>
          <p:cNvSpPr>
            <a:spLocks noChangeArrowheads="1"/>
          </p:cNvSpPr>
          <p:nvPr/>
        </p:nvSpPr>
        <p:spPr bwMode="auto">
          <a:xfrm>
            <a:off x="4500563" y="5357813"/>
            <a:ext cx="450056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141E"/>
                </a:solidFill>
                <a:latin typeface="Monotype Corsiva" pitchFamily="66" charset="0"/>
              </a:rPr>
              <a:t>Икона Божией Матери «Умиление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141E"/>
                </a:solidFill>
                <a:latin typeface="Monotype Corsiva" pitchFamily="66" charset="0"/>
              </a:rPr>
              <a:t>Серафимо - Дивеевская»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Мария Алексеевна Щербатова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4813" y="1676400"/>
            <a:ext cx="4627562" cy="44227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141E"/>
                </a:solidFill>
              </a:rPr>
              <a:t>   Стихотворение написано для Марии Алексеевны Щербатовой. Вот как пишет об этом А.О. Смирнова:  « Машенька велела ему молиться, когда у него тоска.  Он ей обещал и написал эти стихи».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20484" name="Picture 5" descr="scherbatov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1676400"/>
            <a:ext cx="3368675" cy="4422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250824" y="333375"/>
            <a:ext cx="8607455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4000" b="1" dirty="0">
                <a:solidFill>
                  <a:srgbClr val="00141E"/>
                </a:solidFill>
                <a:latin typeface="Monotype Corsiva" pitchFamily="66" charset="0"/>
              </a:rPr>
              <a:t>Люблю я молиться в храме Божием,  в молитве покаяния и умиления спадают с души моей терния узы страстей, и мне становится так легко; и как бы умираю для мира, и мир для меня со всеми своими благами; я оживаю в Боге и для Бога, для единого Бога.</a:t>
            </a:r>
          </a:p>
          <a:p>
            <a:pPr algn="ctr">
              <a:spcBef>
                <a:spcPct val="50000"/>
              </a:spcBef>
            </a:pPr>
            <a:endParaRPr lang="ru-RU" sz="2400" b="1" dirty="0">
              <a:solidFill>
                <a:srgbClr val="00141E"/>
              </a:solidFill>
              <a:latin typeface="Monotype Corsiva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141E"/>
                </a:solidFill>
                <a:latin typeface="Monotype Corsiva" pitchFamily="66" charset="0"/>
              </a:rPr>
              <a:t>Святой Праведный </a:t>
            </a: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141E"/>
                </a:solidFill>
                <a:latin typeface="Monotype Corsiva" pitchFamily="66" charset="0"/>
              </a:rPr>
              <a:t>Иоанн </a:t>
            </a:r>
            <a:r>
              <a:rPr lang="ru-RU" sz="2400" b="1" dirty="0" err="1">
                <a:solidFill>
                  <a:srgbClr val="00141E"/>
                </a:solidFill>
                <a:latin typeface="Monotype Corsiva" pitchFamily="66" charset="0"/>
              </a:rPr>
              <a:t>Крондштадтский</a:t>
            </a:r>
            <a:endParaRPr lang="ru-RU" sz="2400" b="1" dirty="0">
              <a:solidFill>
                <a:srgbClr val="00141E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141E"/>
                </a:solidFill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357313"/>
            <a:ext cx="3698875" cy="47418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Особенности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молитвы как жанра лирики</a:t>
            </a:r>
            <a:r>
              <a:rPr lang="ru-RU" sz="2400" b="1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</a:t>
            </a:r>
            <a:r>
              <a:rPr lang="ru-RU" sz="2400" b="1" dirty="0" smtClean="0">
                <a:solidFill>
                  <a:srgbClr val="C00000"/>
                </a:solidFill>
              </a:rPr>
              <a:t>Молитва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141E"/>
                </a:solidFill>
              </a:rPr>
              <a:t>- это стихотворение, в котором лирический герой  обращается к Богу, Божией Матери, ставит важнейшие вопросы   бытия и  находит ответы на них в </a:t>
            </a:r>
            <a:r>
              <a:rPr lang="ru-RU" sz="2400" dirty="0" err="1" smtClean="0">
                <a:solidFill>
                  <a:srgbClr val="00141E"/>
                </a:solidFill>
              </a:rPr>
              <a:t>Богообщении</a:t>
            </a:r>
            <a:r>
              <a:rPr lang="ru-RU" sz="2400" dirty="0" smtClean="0">
                <a:solidFill>
                  <a:srgbClr val="00141E"/>
                </a:solidFill>
              </a:rPr>
              <a:t>.</a:t>
            </a:r>
          </a:p>
          <a:p>
            <a:pPr eaLnBrk="1" hangingPunct="1">
              <a:defRPr/>
            </a:pPr>
            <a:endParaRPr lang="ru-RU" sz="24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57625" y="1285875"/>
            <a:ext cx="4913313" cy="4813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    Молитва для верующего человека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141E"/>
                </a:solidFill>
              </a:rPr>
              <a:t>- это беседа с Богом, посредством которой человек очищается от греха, страстей земных. Это упование на благое разрешение всех нестроений. Это стремление  приблизиться к Отцу Небесному. Ибо цель жизни человека – </a:t>
            </a:r>
            <a:r>
              <a:rPr lang="ru-RU" sz="2400" dirty="0" err="1" smtClean="0">
                <a:solidFill>
                  <a:srgbClr val="00141E"/>
                </a:solidFill>
              </a:rPr>
              <a:t>обожение</a:t>
            </a:r>
            <a:r>
              <a:rPr lang="ru-RU" sz="2400" dirty="0" smtClean="0">
                <a:solidFill>
                  <a:srgbClr val="00141E"/>
                </a:solidFill>
              </a:rPr>
              <a:t>, достижение святости.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лака">
  <a:themeElements>
    <a:clrScheme name="Облака 2">
      <a:dk1>
        <a:srgbClr val="000066"/>
      </a:dk1>
      <a:lt1>
        <a:srgbClr val="FFFFFF"/>
      </a:lt1>
      <a:dk2>
        <a:srgbClr val="00A2DC"/>
      </a:dk2>
      <a:lt2>
        <a:srgbClr val="FFFFFF"/>
      </a:lt2>
      <a:accent1>
        <a:srgbClr val="0079A4"/>
      </a:accent1>
      <a:accent2>
        <a:srgbClr val="33CCCC"/>
      </a:accent2>
      <a:accent3>
        <a:srgbClr val="AACEEB"/>
      </a:accent3>
      <a:accent4>
        <a:srgbClr val="DADADA"/>
      </a:accent4>
      <a:accent5>
        <a:srgbClr val="AABECF"/>
      </a:accent5>
      <a:accent6>
        <a:srgbClr val="2DB9B9"/>
      </a:accent6>
      <a:hlink>
        <a:srgbClr val="FFFFCC"/>
      </a:hlink>
      <a:folHlink>
        <a:srgbClr val="FFCC00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408</TotalTime>
  <Words>896</Words>
  <Application>Microsoft Office PowerPoint</Application>
  <PresentationFormat>Экран (4:3)</PresentationFormat>
  <Paragraphs>80</Paragraphs>
  <Slides>20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Облака</vt:lpstr>
      <vt:lpstr>Фотография Photo Editor</vt:lpstr>
      <vt:lpstr>Молитва как жанр поэзии Михаила Юрьевича Лермонтова.</vt:lpstr>
      <vt:lpstr>Цели урока.</vt:lpstr>
      <vt:lpstr>    </vt:lpstr>
      <vt:lpstr>Слайд 4</vt:lpstr>
      <vt:lpstr>Молитва – это духовное делание.</vt:lpstr>
      <vt:lpstr>Слайд 6</vt:lpstr>
      <vt:lpstr>    </vt:lpstr>
      <vt:lpstr>Михаил Юрьевич Лермонтов 1814 - 1841</vt:lpstr>
      <vt:lpstr>Стихотворение М.Ю.Лермонтова «Молитва» 1837г</vt:lpstr>
      <vt:lpstr> </vt:lpstr>
      <vt:lpstr>Антитеза</vt:lpstr>
      <vt:lpstr>    </vt:lpstr>
      <vt:lpstr>Анализ стихотворения</vt:lpstr>
      <vt:lpstr> </vt:lpstr>
      <vt:lpstr>Стихотворения М.Ю. Лермонтова «Молитва» 1839г. </vt:lpstr>
      <vt:lpstr>Прелесть</vt:lpstr>
      <vt:lpstr>Слайд 17</vt:lpstr>
      <vt:lpstr>Мария Алексеевна Щербатова</vt:lpstr>
      <vt:lpstr>Слайд 19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Юрьевич Лермонтов</dc:title>
  <dc:creator>Администратор</dc:creator>
  <cp:lastModifiedBy>1</cp:lastModifiedBy>
  <cp:revision>41</cp:revision>
  <dcterms:created xsi:type="dcterms:W3CDTF">2007-11-20T10:46:26Z</dcterms:created>
  <dcterms:modified xsi:type="dcterms:W3CDTF">2017-02-14T15:40:10Z</dcterms:modified>
</cp:coreProperties>
</file>